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84" r:id="rId7"/>
    <p:sldId id="263" r:id="rId8"/>
    <p:sldId id="275" r:id="rId9"/>
    <p:sldId id="268" r:id="rId10"/>
    <p:sldId id="269" r:id="rId11"/>
    <p:sldId id="282" r:id="rId12"/>
    <p:sldId id="279" r:id="rId13"/>
    <p:sldId id="281" r:id="rId14"/>
    <p:sldId id="265" r:id="rId15"/>
    <p:sldId id="286" r:id="rId16"/>
    <p:sldId id="272" r:id="rId17"/>
    <p:sldId id="28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77BFD9"/>
    <a:srgbClr val="B3DD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EDA9E-82D9-25C0-BA23-7F18DB3CF48F}" v="3" dt="2024-06-26T13:46:1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 Sideridou" userId="S::s.sideridou@rj4all.org::ec2cf50b-7395-47a0-b547-bfd4e223f1ea" providerId="AD" clId="Web-{520EDA9E-82D9-25C0-BA23-7F18DB3CF48F}"/>
    <pc:docChg chg="modSld">
      <pc:chgData name="Sofia  Sideridou" userId="S::s.sideridou@rj4all.org::ec2cf50b-7395-47a0-b547-bfd4e223f1ea" providerId="AD" clId="Web-{520EDA9E-82D9-25C0-BA23-7F18DB3CF48F}" dt="2024-06-26T13:46:10.585" v="2" actId="20577"/>
      <pc:docMkLst>
        <pc:docMk/>
      </pc:docMkLst>
      <pc:sldChg chg="modSp">
        <pc:chgData name="Sofia  Sideridou" userId="S::s.sideridou@rj4all.org::ec2cf50b-7395-47a0-b547-bfd4e223f1ea" providerId="AD" clId="Web-{520EDA9E-82D9-25C0-BA23-7F18DB3CF48F}" dt="2024-06-26T13:46:10.585" v="2" actId="20577"/>
        <pc:sldMkLst>
          <pc:docMk/>
          <pc:sldMk cId="509265301" sldId="279"/>
        </pc:sldMkLst>
        <pc:spChg chg="mod">
          <ac:chgData name="Sofia  Sideridou" userId="S::s.sideridou@rj4all.org::ec2cf50b-7395-47a0-b547-bfd4e223f1ea" providerId="AD" clId="Web-{520EDA9E-82D9-25C0-BA23-7F18DB3CF48F}" dt="2024-06-26T13:46:10.585" v="2" actId="20577"/>
          <ac:spMkLst>
            <pc:docMk/>
            <pc:sldMk cId="509265301" sldId="279"/>
            <ac:spMk id="19" creationId="{30BE5C91-9373-DDC4-DB12-EFC183E520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eogavrielides.com/rjterrror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eip.org/download/701/" TargetMode="External"/><Relationship Id="rId4" Type="http://schemas.openxmlformats.org/officeDocument/2006/relationships/hyperlink" Target="https://www.rj4allpublications.com/product/special-issue-violent-youth-radicalisation-in-europe-the-youth-led-mode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j4allecourses.com/courses/rjine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admin@rj4all.org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rj4all.eu/" TargetMode="External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j4all.eu/rjinear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j4all.info/RJ-Radicalis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ABEC1D-61F1-B153-5560-FABC4A9828F2}"/>
              </a:ext>
            </a:extLst>
          </p:cNvPr>
          <p:cNvSpPr>
            <a:spLocks noGrp="1"/>
          </p:cNvSpPr>
          <p:nvPr/>
        </p:nvSpPr>
        <p:spPr>
          <a:xfrm>
            <a:off x="421640" y="2163805"/>
            <a:ext cx="11495863" cy="1030425"/>
          </a:xfrm>
          <a:prstGeom prst="rect">
            <a:avLst/>
          </a:prstGeom>
          <a:solidFill>
            <a:srgbClr val="3C90BA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Arial"/>
                <a:ea typeface="Cambria"/>
                <a:cs typeface="Calibri Light"/>
              </a:rPr>
              <a:t>Preventing extremism &amp; violent radicalisation through restorative justice: An evidence-based model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1A6E59-048B-5656-199A-E135196AA20F}"/>
              </a:ext>
            </a:extLst>
          </p:cNvPr>
          <p:cNvSpPr>
            <a:spLocks noGrp="1"/>
          </p:cNvSpPr>
          <p:nvPr/>
        </p:nvSpPr>
        <p:spPr>
          <a:xfrm>
            <a:off x="421640" y="3470306"/>
            <a:ext cx="7790949" cy="1895835"/>
          </a:xfrm>
          <a:prstGeom prst="rect">
            <a:avLst/>
          </a:prstGeom>
          <a:solidFill>
            <a:srgbClr val="F9C62C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Arial"/>
                <a:cs typeface="Calibri"/>
              </a:rPr>
              <a:t>Prof. Theo Gavrielides, </a:t>
            </a:r>
            <a:r>
              <a:rPr lang="en-GB" sz="2000" dirty="0" err="1">
                <a:latin typeface="Arial"/>
                <a:cs typeface="Calibri"/>
              </a:rPr>
              <a:t>Ph.D</a:t>
            </a:r>
            <a:endParaRPr lang="en-GB" sz="2000" dirty="0">
              <a:latin typeface="Arial"/>
              <a:cs typeface="Calibri"/>
            </a:endParaRPr>
          </a:p>
          <a:p>
            <a:pPr algn="l"/>
            <a:r>
              <a:rPr lang="en-GB" sz="2000" dirty="0">
                <a:latin typeface="Arial"/>
                <a:cs typeface="Calibri"/>
              </a:rPr>
              <a:t>Founder &amp; Director</a:t>
            </a:r>
          </a:p>
          <a:p>
            <a:pPr algn="l"/>
            <a:r>
              <a:rPr lang="en-GB" sz="2000" dirty="0">
                <a:latin typeface="Arial"/>
                <a:cs typeface="Calibri"/>
              </a:rPr>
              <a:t>Restorative Justice for All International Institute</a:t>
            </a:r>
          </a:p>
          <a:p>
            <a:pPr algn="l"/>
            <a:r>
              <a:rPr lang="en-GB" sz="2000" dirty="0">
                <a:latin typeface="Arial"/>
                <a:cs typeface="Calibri"/>
              </a:rPr>
              <a:t>4/6/24</a:t>
            </a:r>
          </a:p>
          <a:p>
            <a:pPr algn="l"/>
            <a:endParaRPr lang="en-GB" sz="2000" dirty="0">
              <a:latin typeface="Arial"/>
              <a:cs typeface="Calibri"/>
            </a:endParaRPr>
          </a:p>
        </p:txBody>
      </p:sp>
      <p:pic>
        <p:nvPicPr>
          <p:cNvPr id="8" name="Picture 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4D629C8-62C0-5586-DD43-6461D5CB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649" y="173941"/>
            <a:ext cx="3357967" cy="1713788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566B583-3684-DE80-E895-04318D9B8B78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 descr="A blue and yellow lines&#10;&#10;Description automatically generated">
            <a:extLst>
              <a:ext uri="{FF2B5EF4-FFF2-40B4-BE49-F238E27FC236}">
                <a16:creationId xmlns:a16="http://schemas.microsoft.com/office/drawing/2014/main" id="{A0F80A8D-5B87-9BC4-62DD-770C0A08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6521"/>
            <a:ext cx="12192000" cy="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A81C4C4-84B3-D6FD-8FFC-C83F61B65FEE}"/>
              </a:ext>
            </a:extLst>
          </p:cNvPr>
          <p:cNvSpPr>
            <a:spLocks noGrp="1"/>
          </p:cNvSpPr>
          <p:nvPr/>
        </p:nvSpPr>
        <p:spPr>
          <a:xfrm>
            <a:off x="291533" y="-162400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Calibri Light"/>
              </a:rPr>
              <a:t>Case studies – pilots</a:t>
            </a:r>
          </a:p>
          <a:p>
            <a:r>
              <a:rPr lang="en-US" dirty="0">
                <a:latin typeface="Arial"/>
                <a:cs typeface="Calibri Light"/>
                <a:hlinkClick r:id="rId2"/>
              </a:rPr>
              <a:t>https://www.theogavrielides.com/rjterrrorism</a:t>
            </a:r>
            <a:r>
              <a:rPr lang="en-US" dirty="0">
                <a:latin typeface="Arial"/>
                <a:cs typeface="Calibri Light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C26390-1E13-CCB9-6C8E-B7B384A552D5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200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20B0604020202020204" pitchFamily="34" charset="0"/>
              <a:buChar char="Ø"/>
            </a:pPr>
            <a:endParaRPr lang="en-GB" sz="200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Times New Roman" panose="02020603050405020304" pitchFamily="18" charset="0"/>
            </a:endParaRPr>
          </a:p>
        </p:txBody>
      </p:sp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F7F194DC-A5B2-A0BA-E531-B3C2E140A55C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blue and yellow lines&#10;&#10;Description automatically generated">
            <a:extLst>
              <a:ext uri="{FF2B5EF4-FFF2-40B4-BE49-F238E27FC236}">
                <a16:creationId xmlns:a16="http://schemas.microsoft.com/office/drawing/2014/main" id="{5550C510-7433-6C81-C9F8-CF79B521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9" name="Picture 8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E585CB52-9F1B-EE1A-30E3-09266CAA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6A7B137-275A-1B34-3865-70ED32973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40" y="1081094"/>
            <a:ext cx="7811553" cy="45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9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2150EE-6E00-DCEF-5BBB-9C4A33E334FC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8746FDE-D3CB-DC03-1588-263E7FA22925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6656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/>
                <a:cs typeface="Calibri Light"/>
              </a:rPr>
              <a:t>Limits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066B89-2E1F-E6CC-BC03-0B1853B013A5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C8F05B-2A69-4717-3BCF-B42C1C373D00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9C77C4-2182-6DE9-3190-64A76308FE7B}"/>
              </a:ext>
            </a:extLst>
          </p:cNvPr>
          <p:cNvSpPr>
            <a:spLocks noGrp="1"/>
          </p:cNvSpPr>
          <p:nvPr/>
        </p:nvSpPr>
        <p:spPr>
          <a:xfrm>
            <a:off x="1193776" y="1781761"/>
            <a:ext cx="10364892" cy="34142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base">
              <a:lnSpc>
                <a:spcPct val="100000"/>
              </a:lnSpc>
              <a:buAutoNum type="arabicPeriod"/>
            </a:pPr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Barriers in the necessary multi-agency cooperation especially in CSO</a:t>
            </a:r>
            <a:endParaRPr lang="en-US" sz="2000">
              <a:solidFill>
                <a:schemeClr val="bg2">
                  <a:lumMod val="25000"/>
                </a:schemeClr>
              </a:solidFill>
              <a:cs typeface="Calibri" panose="020F0502020204030204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Access to the target group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  a. self-referrals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  b. Case diversion from police or probation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b="1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  c. Signposting from Youth Justice Services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3. Limited resources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4. Power dynamics</a:t>
            </a:r>
            <a:endParaRPr lang="en-GB" sz="20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5. Expertise and training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200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3D36D07-3440-0760-9757-D9C59AF8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  <p:sp>
        <p:nvSpPr>
          <p:cNvPr id="6" name="Google Shape;152;p4">
            <a:extLst>
              <a:ext uri="{FF2B5EF4-FFF2-40B4-BE49-F238E27FC236}">
                <a16:creationId xmlns:a16="http://schemas.microsoft.com/office/drawing/2014/main" id="{5E1E92B5-6560-67AD-4E8A-D56B2C6A7CCE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blue and yellow lines&#10;&#10;Description automatically generated">
            <a:extLst>
              <a:ext uri="{FF2B5EF4-FFF2-40B4-BE49-F238E27FC236}">
                <a16:creationId xmlns:a16="http://schemas.microsoft.com/office/drawing/2014/main" id="{6F5D6B75-5E14-A6A8-7394-715956C2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3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C0790B5-8538-FD60-D083-81061A166DC8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Calibri Light"/>
              </a:rPr>
              <a:t>Bibliography</a:t>
            </a:r>
          </a:p>
        </p:txBody>
      </p:sp>
      <p:sp>
        <p:nvSpPr>
          <p:cNvPr id="13" name="Google Shape;152;p4">
            <a:extLst>
              <a:ext uri="{FF2B5EF4-FFF2-40B4-BE49-F238E27FC236}">
                <a16:creationId xmlns:a16="http://schemas.microsoft.com/office/drawing/2014/main" id="{C32467D6-51FF-84BA-1314-A671BCF3C94A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blue and yellow lines&#10;&#10;Description automatically generated">
            <a:extLst>
              <a:ext uri="{FF2B5EF4-FFF2-40B4-BE49-F238E27FC236}">
                <a16:creationId xmlns:a16="http://schemas.microsoft.com/office/drawing/2014/main" id="{EC7C2A9A-79B5-229F-19D3-1431A402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7" name="Picture 1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367F2BB-AFB2-EC03-23D8-4F1746A6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6EB217E-1827-015E-ED6B-EBFCA237789D}"/>
              </a:ext>
            </a:extLst>
          </p:cNvPr>
          <p:cNvSpPr txBox="1"/>
          <p:nvPr/>
        </p:nvSpPr>
        <p:spPr>
          <a:xfrm>
            <a:off x="1118527" y="1418258"/>
            <a:ext cx="9516533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534E4E"/>
                </a:solidFill>
                <a:latin typeface="Calibri Light"/>
              </a:rPr>
              <a:t>Andrews, D. A., Bonta, J., &amp; Hoge, R. D. (1990). Classification for effective rehabilitation: Rediscovering psychology. Criminal justice and </a:t>
            </a:r>
            <a:r>
              <a:rPr lang="en-GB" sz="2000" dirty="0" err="1">
                <a:solidFill>
                  <a:srgbClr val="534E4E"/>
                </a:solidFill>
                <a:latin typeface="Calibri Light"/>
              </a:rPr>
              <a:t>Behavior</a:t>
            </a:r>
            <a:r>
              <a:rPr lang="en-GB" sz="2000" dirty="0">
                <a:solidFill>
                  <a:srgbClr val="534E4E"/>
                </a:solidFill>
                <a:latin typeface="Calibri Light"/>
              </a:rPr>
              <a:t>, 17(1), 19-52. ​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err="1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Gavrielides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, T. (2020a). New Directions in Preventing Violent Youth Radicalisation: Comparative and Summary Findings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 from the Youth Empowerment and Innovation Project (YEIP). IARS Publications.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err="1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Gavrielides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, T. (2020b). “</a:t>
            </a:r>
            <a:r>
              <a:rPr lang="en-GB" sz="2000" u="sng" dirty="0">
                <a:solidFill>
                  <a:srgbClr val="534E4E"/>
                </a:solidFill>
                <a:latin typeface="calibri light"/>
                <a:ea typeface="+mn-lt"/>
                <a:cs typeface="+mn-lt"/>
                <a:hlinkClick r:id="rId4"/>
              </a:rPr>
              <a:t>Violent Youth Radicalisation in Europe: The youth-led model”,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 Internet Journal of Restorative Justice, ISBN: 978-1-911634-22-5.</a:t>
            </a:r>
            <a:endParaRPr lang="en-GB" sz="2000" dirty="0">
              <a:solidFill>
                <a:srgbClr val="534E4E"/>
              </a:solidFill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err="1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Gavrielides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, T. (2018). </a:t>
            </a:r>
            <a:r>
              <a:rPr lang="en-GB" sz="2000" u="sng" dirty="0">
                <a:solidFill>
                  <a:srgbClr val="534E4E"/>
                </a:solidFill>
                <a:latin typeface="calibri light"/>
                <a:ea typeface="+mn-lt"/>
                <a:cs typeface="+mn-lt"/>
                <a:hlinkClick r:id="rId5"/>
              </a:rPr>
              <a:t>Youth radicalisation, restorative justice and the Good Lives Model: Comparative Findings from seven countries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+mn-lt"/>
              </a:rPr>
              <a:t>, London: IARS Publications, ISBN: 978-1-907641-48-0.</a:t>
            </a:r>
            <a:endParaRPr lang="en-GB" sz="2000" dirty="0">
              <a:solidFill>
                <a:srgbClr val="534E4E"/>
              </a:solidFill>
              <a:latin typeface="calibri light"/>
              <a:ea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err="1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Tunariu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, A. D., Tribe, R., Frings, D., &amp; Albery I. P. (2017). The </a:t>
            </a:r>
            <a:r>
              <a:rPr lang="en-GB" sz="2000" dirty="0" err="1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iNEAR</a:t>
            </a:r>
            <a:r>
              <a:rPr lang="en-GB" sz="2000" dirty="0">
                <a:solidFill>
                  <a:srgbClr val="534E4E"/>
                </a:solidFill>
                <a:latin typeface="Calibri Light"/>
                <a:ea typeface="+mn-lt"/>
                <a:cs typeface="Calibri Light"/>
              </a:rPr>
              <a:t> programme: an existential positive psychology intervention for resilience and emotional wellbeing, International Review of Psychiatry. International Review of Psychiatry, 29(4), 362-372.</a:t>
            </a:r>
          </a:p>
          <a:p>
            <a:pPr marL="342900" indent="-342900">
              <a:buFont typeface="Arial"/>
              <a:buChar char="•"/>
            </a:pPr>
            <a:endParaRPr lang="en-GB" sz="2000">
              <a:solidFill>
                <a:srgbClr val="534E4E"/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000">
              <a:solidFill>
                <a:srgbClr val="534E4E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604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F1AFAA-3EC2-5540-3885-73867BAB67E4}"/>
              </a:ext>
            </a:extLst>
          </p:cNvPr>
          <p:cNvSpPr txBox="1"/>
          <p:nvPr/>
        </p:nvSpPr>
        <p:spPr>
          <a:xfrm>
            <a:off x="7307939" y="4613417"/>
            <a:ext cx="51267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https://rj4allecourses.com/courses/rjinear/</a:t>
            </a:r>
            <a:endParaRPr lang="en-US"/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D7997C3-84DE-C11C-D2A3-45EE1B92C5F9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D85AD4-D30F-00C6-8F90-A0933CFE481C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8546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Calibri Light"/>
              </a:rPr>
              <a:t>RJiNEAR CPD e-course</a:t>
            </a:r>
          </a:p>
        </p:txBody>
      </p:sp>
      <p:pic>
        <p:nvPicPr>
          <p:cNvPr id="26" name="Picture 25" descr="A poster for a training course&#10;&#10;Description automatically generated">
            <a:extLst>
              <a:ext uri="{FF2B5EF4-FFF2-40B4-BE49-F238E27FC236}">
                <a16:creationId xmlns:a16="http://schemas.microsoft.com/office/drawing/2014/main" id="{9828CE62-0D08-2E32-2C80-6C64FC2D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787906"/>
            <a:ext cx="5821680" cy="3422396"/>
          </a:xfrm>
          <a:prstGeom prst="rect">
            <a:avLst/>
          </a:prstGeom>
        </p:spPr>
      </p:pic>
      <p:sp>
        <p:nvSpPr>
          <p:cNvPr id="7" name="Google Shape;152;p4">
            <a:extLst>
              <a:ext uri="{FF2B5EF4-FFF2-40B4-BE49-F238E27FC236}">
                <a16:creationId xmlns:a16="http://schemas.microsoft.com/office/drawing/2014/main" id="{D591BBB4-F81C-D31F-5249-842C64159367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blue and yellow lines&#10;&#10;Description automatically generated">
            <a:extLst>
              <a:ext uri="{FF2B5EF4-FFF2-40B4-BE49-F238E27FC236}">
                <a16:creationId xmlns:a16="http://schemas.microsoft.com/office/drawing/2014/main" id="{F04C9495-95E0-753D-A12A-5AE4355A9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2" name="Picture 1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1743C2B-DA11-801D-2324-4031DE916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5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D7997C3-84DE-C11C-D2A3-45EE1B92C5F9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D85AD4-D30F-00C6-8F90-A0933CFE481C}"/>
              </a:ext>
            </a:extLst>
          </p:cNvPr>
          <p:cNvSpPr>
            <a:spLocks noGrp="1"/>
          </p:cNvSpPr>
          <p:nvPr/>
        </p:nvSpPr>
        <p:spPr>
          <a:xfrm>
            <a:off x="827561" y="1791152"/>
            <a:ext cx="10965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Calibri Light"/>
              </a:rPr>
              <a:t>Experience restorative justice first-hand in the next session with a restorative justice circle!</a:t>
            </a:r>
          </a:p>
        </p:txBody>
      </p:sp>
      <p:sp>
        <p:nvSpPr>
          <p:cNvPr id="7" name="Google Shape;152;p4">
            <a:extLst>
              <a:ext uri="{FF2B5EF4-FFF2-40B4-BE49-F238E27FC236}">
                <a16:creationId xmlns:a16="http://schemas.microsoft.com/office/drawing/2014/main" id="{D591BBB4-F81C-D31F-5249-842C64159367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blue and yellow lines&#10;&#10;Description automatically generated">
            <a:extLst>
              <a:ext uri="{FF2B5EF4-FFF2-40B4-BE49-F238E27FC236}">
                <a16:creationId xmlns:a16="http://schemas.microsoft.com/office/drawing/2014/main" id="{F04C9495-95E0-753D-A12A-5AE4355A9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2" name="Picture 1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1743C2B-DA11-801D-2324-4031DE91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CE298F-E624-4237-E059-25A4657ED5C9}"/>
              </a:ext>
            </a:extLst>
          </p:cNvPr>
          <p:cNvSpPr txBox="1"/>
          <p:nvPr/>
        </p:nvSpPr>
        <p:spPr>
          <a:xfrm>
            <a:off x="-2931524" y="-35093"/>
            <a:ext cx="9998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6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Google Shape;494;p61">
            <a:extLst>
              <a:ext uri="{FF2B5EF4-FFF2-40B4-BE49-F238E27FC236}">
                <a16:creationId xmlns:a16="http://schemas.microsoft.com/office/drawing/2014/main" id="{FB15243B-91A4-0E8A-1015-C0A209984216}"/>
              </a:ext>
            </a:extLst>
          </p:cNvPr>
          <p:cNvSpPr txBox="1">
            <a:spLocks/>
          </p:cNvSpPr>
          <p:nvPr/>
        </p:nvSpPr>
        <p:spPr>
          <a:xfrm>
            <a:off x="2651455" y="550491"/>
            <a:ext cx="7941976" cy="5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pPr algn="l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&amp; Answers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0E4757-F4FE-EA9E-4593-CB15BB716C86}"/>
              </a:ext>
            </a:extLst>
          </p:cNvPr>
          <p:cNvGrpSpPr/>
          <p:nvPr/>
        </p:nvGrpSpPr>
        <p:grpSpPr>
          <a:xfrm>
            <a:off x="4038" y="1277984"/>
            <a:ext cx="12193231" cy="437879"/>
            <a:chOff x="-955184" y="772735"/>
            <a:chExt cx="13147184" cy="437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CA383A-2AAE-FFD4-D190-F161A16D8353}"/>
                </a:ext>
              </a:extLst>
            </p:cNvPr>
            <p:cNvCxnSpPr>
              <a:cxnSpLocks/>
            </p:cNvCxnSpPr>
            <p:nvPr/>
          </p:nvCxnSpPr>
          <p:spPr>
            <a:xfrm>
              <a:off x="2137893" y="1004552"/>
              <a:ext cx="10054107" cy="0"/>
            </a:xfrm>
            <a:prstGeom prst="line">
              <a:avLst/>
            </a:prstGeom>
            <a:ln>
              <a:solidFill>
                <a:srgbClr val="3C90B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694626-2085-5AEA-B385-0579760011E6}"/>
                </a:ext>
              </a:extLst>
            </p:cNvPr>
            <p:cNvSpPr/>
            <p:nvPr/>
          </p:nvSpPr>
          <p:spPr>
            <a:xfrm>
              <a:off x="1687131" y="772735"/>
              <a:ext cx="450761" cy="437879"/>
            </a:xfrm>
            <a:prstGeom prst="ellipse">
              <a:avLst/>
            </a:prstGeom>
            <a:solidFill>
              <a:srgbClr val="FBC521"/>
            </a:solidFill>
            <a:ln>
              <a:solidFill>
                <a:srgbClr val="EAB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924F49-3F62-6044-4C57-36E2A9E1E30A}"/>
                </a:ext>
              </a:extLst>
            </p:cNvPr>
            <p:cNvCxnSpPr>
              <a:cxnSpLocks/>
            </p:cNvCxnSpPr>
            <p:nvPr/>
          </p:nvCxnSpPr>
          <p:spPr>
            <a:xfrm>
              <a:off x="-955184" y="1004552"/>
              <a:ext cx="2642315" cy="0"/>
            </a:xfrm>
            <a:prstGeom prst="line">
              <a:avLst/>
            </a:prstGeom>
            <a:ln>
              <a:solidFill>
                <a:srgbClr val="3C90B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Google Shape;534;p63">
            <a:extLst>
              <a:ext uri="{FF2B5EF4-FFF2-40B4-BE49-F238E27FC236}">
                <a16:creationId xmlns:a16="http://schemas.microsoft.com/office/drawing/2014/main" id="{0239EAE7-BCE2-3529-0376-D4AC120AFFB1}"/>
              </a:ext>
            </a:extLst>
          </p:cNvPr>
          <p:cNvSpPr txBox="1">
            <a:spLocks/>
          </p:cNvSpPr>
          <p:nvPr/>
        </p:nvSpPr>
        <p:spPr>
          <a:xfrm>
            <a:off x="118004" y="2802689"/>
            <a:ext cx="3788638" cy="8972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en-GB"/>
            </a:br>
            <a:r>
              <a:rPr lang="en-GB">
                <a:solidFill>
                  <a:schemeClr val="bg1">
                    <a:lumMod val="25000"/>
                  </a:schemeClr>
                </a:solidFill>
                <a:latin typeface="Calibri Light" panose="020F0302020204030204" pitchFamily="34" charset="0"/>
              </a:rPr>
              <a:t>​</a:t>
            </a:r>
            <a:br>
              <a:rPr lang="en-GB"/>
            </a:br>
            <a:r>
              <a:rPr lang="en-GB">
                <a:solidFill>
                  <a:srgbClr val="44546A"/>
                </a:solidFill>
                <a:latin typeface="Calibri Light" panose="020F0302020204030204" pitchFamily="34" charset="0"/>
              </a:rPr>
              <a:t>​​</a:t>
            </a:r>
            <a:endParaRPr lang="en-GB"/>
          </a:p>
        </p:txBody>
      </p:sp>
      <p:sp>
        <p:nvSpPr>
          <p:cNvPr id="15" name="Google Shape;534;p63">
            <a:extLst>
              <a:ext uri="{FF2B5EF4-FFF2-40B4-BE49-F238E27FC236}">
                <a16:creationId xmlns:a16="http://schemas.microsoft.com/office/drawing/2014/main" id="{8EB5E872-2D58-2992-DE6B-984841DB2CF1}"/>
              </a:ext>
            </a:extLst>
          </p:cNvPr>
          <p:cNvSpPr txBox="1">
            <a:spLocks/>
          </p:cNvSpPr>
          <p:nvPr/>
        </p:nvSpPr>
        <p:spPr>
          <a:xfrm>
            <a:off x="343383" y="2489481"/>
            <a:ext cx="9908199" cy="1259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base"/>
            <a:br>
              <a:rPr lang="en-GB"/>
            </a:br>
            <a:r>
              <a:rPr lang="en-GB">
                <a:solidFill>
                  <a:schemeClr val="bg1">
                    <a:lumMod val="25000"/>
                  </a:schemeClr>
                </a:solidFill>
                <a:latin typeface="Calibri Light" panose="020F0302020204030204" pitchFamily="34" charset="0"/>
              </a:rPr>
              <a:t>​</a:t>
            </a:r>
            <a:br>
              <a:rPr lang="en-GB"/>
            </a:br>
            <a:r>
              <a:rPr lang="en-GB">
                <a:solidFill>
                  <a:srgbClr val="44546A"/>
                </a:solidFill>
                <a:latin typeface="Calibri Light" panose="020F0302020204030204" pitchFamily="34" charset="0"/>
              </a:rPr>
              <a:t>​​</a:t>
            </a:r>
            <a:endParaRPr lang="en-GB"/>
          </a:p>
        </p:txBody>
      </p:sp>
      <p:sp>
        <p:nvSpPr>
          <p:cNvPr id="11" name="Google Shape;534;p63">
            <a:extLst>
              <a:ext uri="{FF2B5EF4-FFF2-40B4-BE49-F238E27FC236}">
                <a16:creationId xmlns:a16="http://schemas.microsoft.com/office/drawing/2014/main" id="{E3BA7F4C-0257-F3E1-F81B-F3193F09DD38}"/>
              </a:ext>
            </a:extLst>
          </p:cNvPr>
          <p:cNvSpPr txBox="1">
            <a:spLocks/>
          </p:cNvSpPr>
          <p:nvPr/>
        </p:nvSpPr>
        <p:spPr>
          <a:xfrm>
            <a:off x="492242" y="1947764"/>
            <a:ext cx="2103545" cy="905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b="1">
                <a:solidFill>
                  <a:srgbClr val="404040"/>
                </a:solidFill>
                <a:latin typeface="Verdana"/>
                <a:ea typeface="Verdana"/>
                <a:cs typeface="Verdana" panose="020B0604030504040204" pitchFamily="34" charset="0"/>
              </a:rPr>
              <a:t>More information about our work:</a:t>
            </a:r>
            <a:br>
              <a:rPr lang="en-GB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solidFill>
                  <a:schemeClr val="bg1">
                    <a:lumMod val="25000"/>
                  </a:schemeClr>
                </a:solidFill>
                <a:latin typeface="Calibri Light"/>
                <a:cs typeface="Calibri Light"/>
              </a:rPr>
              <a:t>​</a:t>
            </a:r>
            <a:br>
              <a:rPr lang="en-GB"/>
            </a:br>
            <a:r>
              <a:rPr lang="en-GB">
                <a:solidFill>
                  <a:srgbClr val="44546A"/>
                </a:solidFill>
                <a:latin typeface="Calibri Light"/>
                <a:cs typeface="Calibri Light"/>
              </a:rPr>
              <a:t>​</a:t>
            </a:r>
            <a:endParaRPr lang="en-GB">
              <a:latin typeface="Calibri Light"/>
              <a:cs typeface="Calibri Light"/>
            </a:endParaRPr>
          </a:p>
        </p:txBody>
      </p:sp>
      <p:sp>
        <p:nvSpPr>
          <p:cNvPr id="12" name="Google Shape;534;p63">
            <a:extLst>
              <a:ext uri="{FF2B5EF4-FFF2-40B4-BE49-F238E27FC236}">
                <a16:creationId xmlns:a16="http://schemas.microsoft.com/office/drawing/2014/main" id="{F23CBFD1-C839-A83D-08C3-1FC165C102C4}"/>
              </a:ext>
            </a:extLst>
          </p:cNvPr>
          <p:cNvSpPr txBox="1">
            <a:spLocks/>
          </p:cNvSpPr>
          <p:nvPr/>
        </p:nvSpPr>
        <p:spPr>
          <a:xfrm>
            <a:off x="145085" y="2660487"/>
            <a:ext cx="6290778" cy="28922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br>
              <a:rPr lang="en-GB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solidFill>
                  <a:schemeClr val="bg1">
                    <a:lumMod val="25000"/>
                  </a:schemeClr>
                </a:solidFill>
                <a:latin typeface="Calibri Light" panose="020F0302020204030204" pitchFamily="34" charset="0"/>
              </a:rPr>
              <a:t>​</a:t>
            </a:r>
            <a:br>
              <a:rPr lang="en-GB"/>
            </a:br>
            <a:r>
              <a:rPr lang="en-GB">
                <a:solidFill>
                  <a:srgbClr val="44546A"/>
                </a:solidFill>
                <a:latin typeface="Calibri Light" panose="020F0302020204030204" pitchFamily="34" charset="0"/>
              </a:rPr>
              <a:t>​</a:t>
            </a:r>
            <a:endParaRPr lang="en-GB"/>
          </a:p>
        </p:txBody>
      </p:sp>
      <p:sp>
        <p:nvSpPr>
          <p:cNvPr id="3" name="Google Shape;534;p63">
            <a:extLst>
              <a:ext uri="{FF2B5EF4-FFF2-40B4-BE49-F238E27FC236}">
                <a16:creationId xmlns:a16="http://schemas.microsoft.com/office/drawing/2014/main" id="{E911A1C8-C459-B658-A418-B8BEE43566D7}"/>
              </a:ext>
            </a:extLst>
          </p:cNvPr>
          <p:cNvSpPr txBox="1">
            <a:spLocks/>
          </p:cNvSpPr>
          <p:nvPr/>
        </p:nvSpPr>
        <p:spPr>
          <a:xfrm>
            <a:off x="145086" y="2660488"/>
            <a:ext cx="7389055" cy="39952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br>
              <a:rPr lang="en-GB"/>
            </a:br>
            <a:r>
              <a:rPr lang="en-GB">
                <a:latin typeface="Calibri Light" panose="020F0302020204030204" pitchFamily="34" charset="0"/>
              </a:rPr>
              <a:t>​</a:t>
            </a:r>
            <a:endParaRPr lang="en-GB"/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E4DCBB5-3574-471D-D5CC-5998F30C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7" y="2792616"/>
            <a:ext cx="1912937" cy="19129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1F7786F-AC8A-4DEC-CD0E-7F9A5594957A}"/>
              </a:ext>
            </a:extLst>
          </p:cNvPr>
          <p:cNvGrpSpPr/>
          <p:nvPr/>
        </p:nvGrpSpPr>
        <p:grpSpPr>
          <a:xfrm>
            <a:off x="3165146" y="2660268"/>
            <a:ext cx="6781171" cy="2338397"/>
            <a:chOff x="3277103" y="3848863"/>
            <a:chExt cx="6781171" cy="23383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11DF4A-0D9C-1246-2635-AF216B7A607B}"/>
                </a:ext>
              </a:extLst>
            </p:cNvPr>
            <p:cNvSpPr txBox="1"/>
            <p:nvPr/>
          </p:nvSpPr>
          <p:spPr>
            <a:xfrm>
              <a:off x="3694578" y="3848863"/>
              <a:ext cx="6363696" cy="23383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RJ4All Europe</a:t>
              </a:r>
              <a:r>
                <a:rPr lang="en-US" sz="2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2000" dirty="0" err="1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Rigainis</a:t>
              </a:r>
              <a:r>
                <a:rPr lang="en-US" sz="2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4, 1st Floor, Nicosia 1010, Cyprus.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/>
                </a:rPr>
                <a:t>admin@rj4all.org</a:t>
              </a: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@</a:t>
              </a:r>
              <a:r>
                <a:rPr lang="en-US" sz="2000" dirty="0" err="1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Rjforall</a:t>
              </a:r>
              <a:endParaRPr lang="en-US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Tel: +35799363732</a:t>
              </a:r>
            </a:p>
          </p:txBody>
        </p:sp>
        <p:pic>
          <p:nvPicPr>
            <p:cNvPr id="21" name="Graphic 20" descr="Marker with solid fill">
              <a:extLst>
                <a:ext uri="{FF2B5EF4-FFF2-40B4-BE49-F238E27FC236}">
                  <a16:creationId xmlns:a16="http://schemas.microsoft.com/office/drawing/2014/main" id="{CDA7AD2C-290A-EAA1-6BCD-42CB8A53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7103" y="3904336"/>
              <a:ext cx="472577" cy="467055"/>
            </a:xfrm>
            <a:prstGeom prst="rect">
              <a:avLst/>
            </a:prstGeom>
          </p:spPr>
        </p:pic>
        <p:pic>
          <p:nvPicPr>
            <p:cNvPr id="23" name="Graphic 22" descr="Email with solid fill">
              <a:extLst>
                <a:ext uri="{FF2B5EF4-FFF2-40B4-BE49-F238E27FC236}">
                  <a16:creationId xmlns:a16="http://schemas.microsoft.com/office/drawing/2014/main" id="{513CA150-71A0-BF5D-99CA-BF2B6C68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5599" y="4894056"/>
              <a:ext cx="288027" cy="293549"/>
            </a:xfrm>
            <a:prstGeom prst="rect">
              <a:avLst/>
            </a:prstGeom>
          </p:spPr>
        </p:pic>
      </p:grpSp>
      <p:pic>
        <p:nvPicPr>
          <p:cNvPr id="14" name="Picture 1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12B9588-56C9-2FCA-72E5-E2A67B80C8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56" y="5957950"/>
            <a:ext cx="1526257" cy="824227"/>
          </a:xfrm>
          <a:prstGeom prst="rect">
            <a:avLst/>
          </a:prstGeom>
        </p:spPr>
      </p:pic>
      <p:pic>
        <p:nvPicPr>
          <p:cNvPr id="16" name="Graphic 15" descr="Receiver outline">
            <a:extLst>
              <a:ext uri="{FF2B5EF4-FFF2-40B4-BE49-F238E27FC236}">
                <a16:creationId xmlns:a16="http://schemas.microsoft.com/office/drawing/2014/main" id="{E6C80755-EE32-E8D0-195E-568369A1C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1485" y="4614351"/>
            <a:ext cx="384314" cy="384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788615-C1DE-C0F4-2B69-F3D6543307FE}"/>
              </a:ext>
            </a:extLst>
          </p:cNvPr>
          <p:cNvSpPr txBox="1"/>
          <p:nvPr/>
        </p:nvSpPr>
        <p:spPr>
          <a:xfrm>
            <a:off x="3582621" y="5232549"/>
            <a:ext cx="757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11"/>
              </a:rPr>
              <a:t>https://www.rj4all.eu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1DF821-F0AD-D0AA-0D64-30195FA2F01E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RJ4All International Institute - introductions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C281EC-7AC9-E203-072D-0371B40F8603}"/>
              </a:ext>
            </a:extLst>
          </p:cNvPr>
          <p:cNvSpPr>
            <a:spLocks noGrp="1"/>
          </p:cNvSpPr>
          <p:nvPr/>
        </p:nvSpPr>
        <p:spPr>
          <a:xfrm>
            <a:off x="559618" y="2007157"/>
            <a:ext cx="11001632" cy="3787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Arial"/>
                <a:ea typeface="Verdana"/>
                <a:cs typeface="Times New Roman"/>
              </a:rPr>
              <a:t>RJ4All Europe in Cyprus and RJ4All UK</a:t>
            </a:r>
          </a:p>
          <a:p>
            <a:pPr marL="342900" indent="-342900" algn="just" fontAlgn="base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Arial"/>
                <a:ea typeface="Verdana"/>
                <a:cs typeface="Times New Roman"/>
              </a:rPr>
              <a:t>R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estorative Justice for All is a charitable international institute with a mission to address power abuse, criminality, conflict, and poverty through the use of restorative justice values and practices. We do this through a combination of restorative justice projects delivered both internationally, nationally and locally.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We advance community cohesion, equality, human rights, we offer early interventions and rehabilitation/restoration opportunities and we redistribute power by delivering social justice and poverty relief projects, educational programmes and high-quality volunteering opportunities for marginalised groups. 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37F5E19-B721-3B33-AD1F-813B36BAE40F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48D5452F-C9A3-F89E-526E-19E73B3812E1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lue and yellow lines&#10;&#10;Description automatically generated">
            <a:extLst>
              <a:ext uri="{FF2B5EF4-FFF2-40B4-BE49-F238E27FC236}">
                <a16:creationId xmlns:a16="http://schemas.microsoft.com/office/drawing/2014/main" id="{CF3E91FB-F02B-DD55-5F76-D4CD1990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BB95A13-6655-8BF9-A088-D42CCA44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1DF821-F0AD-D0AA-0D64-30195FA2F01E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/>
                <a:cs typeface="Arial"/>
              </a:rPr>
              <a:t>Restorative Justice for us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C281EC-7AC9-E203-072D-0371B40F8603}"/>
              </a:ext>
            </a:extLst>
          </p:cNvPr>
          <p:cNvSpPr>
            <a:spLocks noGrp="1"/>
          </p:cNvSpPr>
          <p:nvPr/>
        </p:nvSpPr>
        <p:spPr>
          <a:xfrm>
            <a:off x="521289" y="1591081"/>
            <a:ext cx="11001632" cy="3787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An ethos which guides our relationships, practices, and encounters: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"Restorative Justice is an ethos with practical goals, among which is to </a:t>
            </a:r>
            <a:r>
              <a:rPr lang="en-GB" sz="2000" dirty="0">
                <a:solidFill>
                  <a:srgbClr val="0092BE"/>
                </a:solidFill>
                <a:latin typeface="Arial"/>
                <a:ea typeface="Verdana"/>
                <a:cs typeface="calibri light"/>
              </a:rPr>
              <a:t>repair harm</a:t>
            </a:r>
            <a:r>
              <a:rPr lang="en-GB" sz="2000" dirty="0">
                <a:solidFill>
                  <a:srgbClr val="4D5156"/>
                </a:solidFill>
                <a:latin typeface="Arial"/>
                <a:ea typeface="Verdana"/>
                <a:cs typeface="calibri light"/>
              </a:rPr>
              <a:t> 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by including affected parties in a (direct or indirect) encounter and a process of understanding</a:t>
            </a:r>
            <a:r>
              <a:rPr lang="en-GB" sz="2000" dirty="0">
                <a:solidFill>
                  <a:srgbClr val="4D5156"/>
                </a:solidFill>
                <a:latin typeface="Arial"/>
                <a:ea typeface="Verdana"/>
                <a:cs typeface="calibri light"/>
              </a:rPr>
              <a:t> through </a:t>
            </a:r>
            <a:r>
              <a:rPr lang="en-GB" sz="2000" dirty="0">
                <a:solidFill>
                  <a:srgbClr val="0092BE"/>
                </a:solidFill>
                <a:latin typeface="Arial"/>
                <a:ea typeface="Verdana"/>
                <a:cs typeface="calibri light"/>
              </a:rPr>
              <a:t>voluntary and honest dialogue</a:t>
            </a:r>
            <a:r>
              <a:rPr lang="en-GB" sz="2000" dirty="0">
                <a:solidFill>
                  <a:srgbClr val="4D5156"/>
                </a:solidFill>
                <a:latin typeface="Arial"/>
                <a:ea typeface="Verdana"/>
                <a:cs typeface="calibri light"/>
              </a:rPr>
              <a:t>. 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Restorative justice adopts a fresh approach to conflicts and their control, retaining at the same time certain </a:t>
            </a:r>
            <a:r>
              <a:rPr lang="en-GB" sz="2000" dirty="0">
                <a:solidFill>
                  <a:srgbClr val="0092BE"/>
                </a:solidFill>
                <a:latin typeface="Arial"/>
                <a:ea typeface="Verdana"/>
                <a:cs typeface="calibri light"/>
              </a:rPr>
              <a:t>rehabilitative</a:t>
            </a:r>
            <a:r>
              <a:rPr lang="en-GB" sz="2000" dirty="0">
                <a:solidFill>
                  <a:srgbClr val="4D5156"/>
                </a:solidFill>
                <a:latin typeface="Arial"/>
                <a:ea typeface="Verdana"/>
                <a:cs typeface="calibri light"/>
              </a:rPr>
              <a:t> 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goals" 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 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Theo Gavrielides (RJ4All Founder and Director)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calibri light"/>
              </a:rPr>
              <a:t>A diversionary option within the criminal and youth justice systems (all stages)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37F5E19-B721-3B33-AD1F-813B36BAE40F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48D5452F-C9A3-F89E-526E-19E73B3812E1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lue and yellow lines&#10;&#10;Description automatically generated">
            <a:extLst>
              <a:ext uri="{FF2B5EF4-FFF2-40B4-BE49-F238E27FC236}">
                <a16:creationId xmlns:a16="http://schemas.microsoft.com/office/drawing/2014/main" id="{CF3E91FB-F02B-DD55-5F76-D4CD1990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BB95A13-6655-8BF9-A088-D42CCA44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63D2BA1-97CF-4ED1-3D5A-32CCF75EDC7A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BA3EA-2E50-84A0-4B5D-D8A7C4B15F2C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latin typeface="Arial"/>
                <a:cs typeface="Arial"/>
              </a:rPr>
              <a:t>How does Restorative Justice fit in PVE?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44D5B24-6D50-37E7-2FA0-D1FCC388346E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422C-801D-1D16-162C-0E71A0299513}"/>
              </a:ext>
            </a:extLst>
          </p:cNvPr>
          <p:cNvSpPr>
            <a:spLocks noGrp="1"/>
          </p:cNvSpPr>
          <p:nvPr/>
        </p:nvSpPr>
        <p:spPr>
          <a:xfrm>
            <a:off x="1484457" y="20692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7B5DFA-81F5-6175-96EA-1ADC80599845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8B9E2C-158B-EDFA-0436-B85430D1BB01}"/>
              </a:ext>
            </a:extLst>
          </p:cNvPr>
          <p:cNvSpPr>
            <a:spLocks noGrp="1"/>
          </p:cNvSpPr>
          <p:nvPr/>
        </p:nvSpPr>
        <p:spPr>
          <a:xfrm>
            <a:off x="671858" y="1607071"/>
            <a:ext cx="10834618" cy="3815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buNone/>
            </a:pPr>
            <a:r>
              <a:rPr lang="en-GB" sz="2200" b="1" dirty="0">
                <a:latin typeface="Arial"/>
                <a:ea typeface="Verdana"/>
                <a:cs typeface="Arial"/>
              </a:rPr>
              <a:t>The study of terrorism and extremism is first and foremost a study in human behaviour.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n-GB" sz="2000" dirty="0">
              <a:latin typeface="Arial"/>
              <a:ea typeface="Verdana"/>
              <a:cs typeface="Arial"/>
            </a:endParaRPr>
          </a:p>
          <a:p>
            <a:pPr marL="342900" indent="-342900" algn="just" fontAlgn="base">
              <a:lnSpc>
                <a:spcPct val="100000"/>
              </a:lnSpc>
            </a:pPr>
            <a:r>
              <a:rPr lang="en-GB" sz="2000" dirty="0">
                <a:latin typeface="Arial"/>
                <a:ea typeface="Verdana"/>
                <a:cs typeface="Arial"/>
              </a:rPr>
              <a:t>Restorative Justice is by default a 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user-led </a:t>
            </a:r>
            <a:r>
              <a:rPr lang="en-GB" sz="2000" dirty="0">
                <a:latin typeface="Arial"/>
                <a:ea typeface="Verdana"/>
                <a:cs typeface="Arial"/>
              </a:rPr>
              <a:t>and</a:t>
            </a:r>
            <a:r>
              <a:rPr lang="en-GB" sz="2000" b="1" dirty="0">
                <a:latin typeface="Arial"/>
                <a:ea typeface="Verdana"/>
                <a:cs typeface="Arial"/>
              </a:rPr>
              <a:t> 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participatory </a:t>
            </a:r>
            <a:r>
              <a:rPr lang="en-GB" sz="2000" i="1" dirty="0">
                <a:latin typeface="Arial"/>
                <a:ea typeface="Verdana"/>
                <a:cs typeface="Arial"/>
              </a:rPr>
              <a:t>model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2000" dirty="0">
                <a:latin typeface="Arial"/>
                <a:ea typeface="Verdana"/>
                <a:cs typeface="Arial"/>
              </a:rPr>
              <a:t>Core principles are:</a:t>
            </a:r>
            <a:r>
              <a:rPr lang="en-GB" sz="2000" b="1" dirty="0">
                <a:latin typeface="Arial"/>
                <a:ea typeface="Verdana"/>
                <a:cs typeface="Arial"/>
              </a:rPr>
              <a:t> 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decision-making </a:t>
            </a:r>
            <a:r>
              <a:rPr lang="en-GB" sz="2000" dirty="0">
                <a:latin typeface="Arial"/>
                <a:ea typeface="Verdana"/>
                <a:cs typeface="Arial"/>
              </a:rPr>
              <a:t>and 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power-sharing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2000" dirty="0">
                <a:latin typeface="Arial"/>
                <a:ea typeface="Verdana"/>
                <a:cs typeface="Arial"/>
              </a:rPr>
              <a:t>It aligns with a 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systemic approach</a:t>
            </a:r>
            <a:r>
              <a:rPr lang="en-GB" sz="2000" dirty="0">
                <a:latin typeface="Arial"/>
                <a:ea typeface="Verdana"/>
                <a:cs typeface="Arial"/>
              </a:rPr>
              <a:t>: it requires a deep understanding of the social environment, radicalisation processes, families and social field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2000" dirty="0">
                <a:latin typeface="Arial"/>
                <a:ea typeface="Verdana"/>
                <a:cs typeface="Arial"/>
              </a:rPr>
              <a:t>It requires building 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trust and working alliances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2000" dirty="0">
                <a:latin typeface="Arial"/>
                <a:ea typeface="Verdana"/>
                <a:cs typeface="Arial"/>
              </a:rPr>
              <a:t>Provides an opportunity for </a:t>
            </a:r>
            <a:r>
              <a:rPr lang="en-GB" sz="2000" b="1" i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families and communities </a:t>
            </a:r>
            <a:r>
              <a:rPr lang="en-GB" sz="2000" dirty="0">
                <a:latin typeface="Arial"/>
                <a:ea typeface="Verdana"/>
                <a:cs typeface="Arial"/>
              </a:rPr>
              <a:t>to be there for a holistic mechanism </a:t>
            </a:r>
            <a:r>
              <a:rPr lang="en-GB" sz="2000">
                <a:latin typeface="Arial"/>
                <a:ea typeface="Verdana"/>
                <a:cs typeface="Arial"/>
              </a:rPr>
              <a:t>in place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14" name="Picture 1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84E400B-31D7-B88D-5831-FA8CAE33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  <p:sp>
        <p:nvSpPr>
          <p:cNvPr id="17" name="Google Shape;152;p4">
            <a:extLst>
              <a:ext uri="{FF2B5EF4-FFF2-40B4-BE49-F238E27FC236}">
                <a16:creationId xmlns:a16="http://schemas.microsoft.com/office/drawing/2014/main" id="{11F72EAC-D48A-2185-9DF0-29D38BA648E1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 descr="A blue and yellow lines&#10;&#10;Description automatically generated">
            <a:extLst>
              <a:ext uri="{FF2B5EF4-FFF2-40B4-BE49-F238E27FC236}">
                <a16:creationId xmlns:a16="http://schemas.microsoft.com/office/drawing/2014/main" id="{9B740D94-9FD5-883B-93EF-A5BFA421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2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058075F-3711-1AA0-CD06-A91407D223CE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439FF41-CEBF-C2EA-ED50-9DB594E1BA8F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9217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/>
                <a:cs typeface="Calibri Light"/>
              </a:rPr>
              <a:t>Our response to violent </a:t>
            </a:r>
            <a:r>
              <a:rPr lang="en-US" err="1">
                <a:latin typeface="Arial"/>
                <a:cs typeface="Calibri Light"/>
              </a:rPr>
              <a:t>radicalisation</a:t>
            </a:r>
            <a:endParaRPr lang="en-US">
              <a:latin typeface="Arial"/>
              <a:cs typeface="Calibri Ligh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D28BD7-4B35-702C-B75E-6AA46AFCCF2E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27E33D-5DDE-A487-02F0-CCBF4D1F3C43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46BF50-3426-F8F6-40D9-19108EF1E6A8}"/>
              </a:ext>
            </a:extLst>
          </p:cNvPr>
          <p:cNvSpPr>
            <a:spLocks noGrp="1"/>
          </p:cNvSpPr>
          <p:nvPr/>
        </p:nvSpPr>
        <p:spPr>
          <a:xfrm>
            <a:off x="1329474" y="1960131"/>
            <a:ext cx="10229194" cy="3286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Harm is the result of a combination of factors most of which are societal failures.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GB" sz="2000"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Traditional approach </a:t>
            </a:r>
            <a:r>
              <a:rPr lang="en-GB" sz="20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(</a:t>
            </a:r>
            <a:r>
              <a:rPr lang="en-GB" sz="2000" i="1" dirty="0">
                <a:solidFill>
                  <a:srgbClr val="0092BE"/>
                </a:solidFill>
                <a:latin typeface="Arial"/>
                <a:ea typeface="Verdana"/>
                <a:cs typeface="Arial"/>
              </a:rPr>
              <a:t>Risk Need Responsivity Model</a:t>
            </a:r>
            <a:r>
              <a:rPr lang="en-GB" sz="20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 - focusing on the negative traits that lead adults and young people to harm and antisocial behaviour. (Andrews, Bonta and Hope, 1990)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However, concentrating on criminogenic needs is not a sufficient condition when it comes to building psychosocial resilience against the factors that lead to violence and harm including extremism.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GB" sz="200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Our approach </a:t>
            </a:r>
            <a:r>
              <a:rPr lang="en-GB" sz="20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(</a:t>
            </a:r>
            <a:r>
              <a:rPr lang="en-GB" sz="2000" i="1" dirty="0">
                <a:solidFill>
                  <a:srgbClr val="0092BE"/>
                </a:solidFill>
                <a:latin typeface="Arial"/>
                <a:ea typeface="Verdana"/>
                <a:cs typeface="Arial"/>
              </a:rPr>
              <a:t>The </a:t>
            </a:r>
            <a:r>
              <a:rPr lang="en-GB" sz="2000" i="1" dirty="0" err="1">
                <a:solidFill>
                  <a:srgbClr val="0092BE"/>
                </a:solidFill>
                <a:latin typeface="Arial"/>
                <a:ea typeface="Verdana"/>
                <a:cs typeface="Arial"/>
              </a:rPr>
              <a:t>RJiNEAR</a:t>
            </a:r>
            <a:r>
              <a:rPr lang="en-GB" sz="2000" i="1" dirty="0">
                <a:solidFill>
                  <a:srgbClr val="0092BE"/>
                </a:solidFill>
                <a:latin typeface="Arial"/>
                <a:ea typeface="Verdana"/>
                <a:cs typeface="Arial"/>
              </a:rPr>
              <a:t> Model</a:t>
            </a:r>
            <a:r>
              <a:rPr lang="en-GB" sz="20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/>
                <a:ea typeface="Verdana"/>
                <a:cs typeface="Arial"/>
              </a:rPr>
              <a:t> - works towards a positive, growth-oriented change in life where a person at risk of radicalisation works on the development of the values, skills and resources towards life based on human goods.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GB" sz="2000">
              <a:latin typeface="Calibri"/>
              <a:ea typeface="Verdana"/>
              <a:cs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2000">
              <a:latin typeface="Calibri"/>
              <a:ea typeface="Verdana"/>
              <a:cs typeface="Arial"/>
            </a:endParaRPr>
          </a:p>
        </p:txBody>
      </p:sp>
      <p:sp>
        <p:nvSpPr>
          <p:cNvPr id="23" name="Google Shape;152;p4">
            <a:extLst>
              <a:ext uri="{FF2B5EF4-FFF2-40B4-BE49-F238E27FC236}">
                <a16:creationId xmlns:a16="http://schemas.microsoft.com/office/drawing/2014/main" id="{1595471D-FE7E-4EE1-524C-21436DBA3466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 descr="A blue and yellow lines&#10;&#10;Description automatically generated">
            <a:extLst>
              <a:ext uri="{FF2B5EF4-FFF2-40B4-BE49-F238E27FC236}">
                <a16:creationId xmlns:a16="http://schemas.microsoft.com/office/drawing/2014/main" id="{148FE89C-3983-5CBB-0740-1A02508F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27" name="Picture 2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6282676-7EA7-03D0-E64F-ED28785B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D9B1C9-DB61-486E-F1CF-2C0F42142BB0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9B1028-B6FE-3B69-8BA9-3B1913B6E6DA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/>
                <a:ea typeface="+mj-lt"/>
                <a:cs typeface="+mj-lt"/>
              </a:rPr>
              <a:t>The </a:t>
            </a:r>
            <a:r>
              <a:rPr lang="en-US" err="1">
                <a:latin typeface="Arial"/>
                <a:ea typeface="+mj-lt"/>
                <a:cs typeface="+mj-lt"/>
              </a:rPr>
              <a:t>RJiNEAR</a:t>
            </a:r>
            <a:r>
              <a:rPr lang="en-US">
                <a:latin typeface="Arial"/>
                <a:ea typeface="+mj-lt"/>
                <a:cs typeface="+mj-lt"/>
              </a:rPr>
              <a:t> Model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25104C-9E4C-C00D-E75A-812C32D1E415}"/>
              </a:ext>
            </a:extLst>
          </p:cNvPr>
          <p:cNvSpPr>
            <a:spLocks noGrp="1"/>
          </p:cNvSpPr>
          <p:nvPr/>
        </p:nvSpPr>
        <p:spPr>
          <a:xfrm>
            <a:off x="684879" y="1614127"/>
            <a:ext cx="10876372" cy="4654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2000">
              <a:solidFill>
                <a:srgbClr val="000000"/>
              </a:solidFill>
              <a:latin typeface="+mj-lt"/>
              <a:ea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D960C-5B07-2FB8-B02E-860F28B191C4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3E8D31-57C2-A5BE-F020-7308629A79DD}"/>
              </a:ext>
            </a:extLst>
          </p:cNvPr>
          <p:cNvSpPr>
            <a:spLocks noGrp="1"/>
          </p:cNvSpPr>
          <p:nvPr/>
        </p:nvSpPr>
        <p:spPr>
          <a:xfrm>
            <a:off x="911940" y="1612075"/>
            <a:ext cx="10646728" cy="3537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RJiNEAR model means "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R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estorative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J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ustice through: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I</a:t>
            </a:r>
            <a:r>
              <a:rPr lang="en-GB" sz="2400" b="1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,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 myself,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N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ew Knowledge about myself,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E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motional intelligence,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A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wareness of values, of options, of choice and </a:t>
            </a:r>
            <a:r>
              <a:rPr lang="en-GB" sz="2400" b="1" i="1" dirty="0">
                <a:solidFill>
                  <a:srgbClr val="0093BE"/>
                </a:solidFill>
                <a:latin typeface="Arial"/>
                <a:ea typeface="+mn-lt"/>
                <a:cs typeface="+mn-lt"/>
              </a:rPr>
              <a:t>R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esponding with growth ‘in spite of …’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  <a:hlinkClick r:id="rId2"/>
              </a:rPr>
              <a:t>https://www.rj4all.eu/rjinear-2/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dirty="0">
                <a:latin typeface="Arial"/>
                <a:ea typeface="+mn-lt"/>
                <a:cs typeface="+mn-lt"/>
              </a:rPr>
              <a:t>Empirically validated psychological intervention - </a:t>
            </a:r>
            <a:r>
              <a:rPr lang="en-GB" sz="2400" dirty="0">
                <a:latin typeface="Arial"/>
                <a:ea typeface="Verdana"/>
                <a:cs typeface="Arial"/>
              </a:rPr>
              <a:t>a model of resilience, crime prevention and control.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2400" i="1" dirty="0">
              <a:latin typeface="Arial"/>
              <a:ea typeface="Verdana"/>
              <a:cs typeface="Arial"/>
            </a:endParaRPr>
          </a:p>
        </p:txBody>
      </p:sp>
      <p:pic>
        <p:nvPicPr>
          <p:cNvPr id="21" name="Picture 20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D636CC8-FB3B-18CA-5B3D-25C6DD76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9D40A860-8327-5589-4C4C-2C10FC555565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blue and yellow lines&#10;&#10;Description automatically generated">
            <a:extLst>
              <a:ext uri="{FF2B5EF4-FFF2-40B4-BE49-F238E27FC236}">
                <a16:creationId xmlns:a16="http://schemas.microsoft.com/office/drawing/2014/main" id="{7B5C05A1-C4D8-D664-510F-E70FF7F5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7B396EB-3736-19FE-D65E-1420443D5802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2991A6-7028-92EE-5039-99989DBA9F18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/>
                <a:ea typeface="+mj-lt"/>
                <a:cs typeface="+mj-lt"/>
              </a:rPr>
              <a:t>The </a:t>
            </a:r>
            <a:r>
              <a:rPr lang="en-US" err="1">
                <a:latin typeface="Arial"/>
                <a:ea typeface="+mj-lt"/>
                <a:cs typeface="+mj-lt"/>
              </a:rPr>
              <a:t>RJiNEAR</a:t>
            </a:r>
            <a:r>
              <a:rPr lang="en-US">
                <a:latin typeface="Arial"/>
                <a:ea typeface="+mj-lt"/>
                <a:cs typeface="+mj-lt"/>
              </a:rPr>
              <a:t> Model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2F3CB5A-60A2-2F21-E162-671AD3C15823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BCF8F9-40B2-A82D-93EA-93DB8BEBAD68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177F385-DF7A-9EDA-8764-F7FB9619DA96}"/>
              </a:ext>
            </a:extLst>
          </p:cNvPr>
          <p:cNvSpPr>
            <a:spLocks noGrp="1"/>
          </p:cNvSpPr>
          <p:nvPr/>
        </p:nvSpPr>
        <p:spPr>
          <a:xfrm>
            <a:off x="1329474" y="1862595"/>
            <a:ext cx="10229194" cy="356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sz="2000">
                <a:solidFill>
                  <a:srgbClr val="534E4E"/>
                </a:solidFill>
                <a:latin typeface="Arial"/>
                <a:ea typeface="Verdana"/>
                <a:cs typeface="Arial"/>
              </a:rPr>
              <a:t>Our model understands </a:t>
            </a:r>
            <a:r>
              <a:rPr lang="en-GB" sz="2000" b="1" i="1">
                <a:solidFill>
                  <a:srgbClr val="0092BE"/>
                </a:solidFill>
                <a:latin typeface="Arial"/>
                <a:ea typeface="Verdana"/>
                <a:cs typeface="Arial"/>
              </a:rPr>
              <a:t>resilience</a:t>
            </a:r>
            <a:r>
              <a:rPr lang="en-GB" sz="2000" b="1">
                <a:solidFill>
                  <a:srgbClr val="534E4E"/>
                </a:solidFill>
                <a:latin typeface="Arial"/>
                <a:ea typeface="Verdana"/>
                <a:cs typeface="Arial"/>
              </a:rPr>
              <a:t> </a:t>
            </a:r>
            <a:r>
              <a:rPr lang="en-GB" sz="2000">
                <a:solidFill>
                  <a:srgbClr val="534E4E"/>
                </a:solidFill>
                <a:latin typeface="Arial"/>
                <a:ea typeface="Verdana"/>
                <a:cs typeface="Arial"/>
              </a:rPr>
              <a:t>as a capacity that can be expanded.</a:t>
            </a:r>
            <a:endParaRPr lang="en-US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000">
                <a:solidFill>
                  <a:srgbClr val="534E4E"/>
                </a:solidFill>
                <a:latin typeface="Arial"/>
                <a:ea typeface="Verdana"/>
                <a:cs typeface="Arial"/>
              </a:rPr>
              <a:t>Its overreaching Theory of Change is </a:t>
            </a:r>
            <a:r>
              <a:rPr lang="en-GB" sz="2000" b="1" i="1">
                <a:solidFill>
                  <a:srgbClr val="0092BE"/>
                </a:solidFill>
                <a:latin typeface="Arial"/>
                <a:ea typeface="Verdana"/>
                <a:cs typeface="Arial"/>
              </a:rPr>
              <a:t>transformation through participation</a:t>
            </a:r>
            <a:r>
              <a:rPr lang="en-GB" sz="2000" i="1">
                <a:solidFill>
                  <a:srgbClr val="0092BE"/>
                </a:solidFill>
                <a:latin typeface="Arial"/>
                <a:ea typeface="Verdana"/>
                <a:cs typeface="Arial"/>
              </a:rPr>
              <a:t>. </a:t>
            </a:r>
            <a:endParaRPr lang="en-US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endParaRPr lang="en-GB" sz="2000" i="1">
              <a:solidFill>
                <a:srgbClr val="0092BE"/>
              </a:solidFill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GB" sz="2000" i="1" u="sng">
                <a:solidFill>
                  <a:srgbClr val="0092BE"/>
                </a:solidFill>
                <a:ea typeface="+mn-lt"/>
                <a:cs typeface="+mn-lt"/>
              </a:rPr>
              <a:t>Shift of focus: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en-GB" sz="2000">
                <a:solidFill>
                  <a:srgbClr val="534E4E"/>
                </a:solidFill>
                <a:latin typeface="Arial"/>
                <a:ea typeface="Verdana"/>
                <a:cs typeface="Arial"/>
              </a:rPr>
              <a:t>Instead of “managing” people as “risks”, the model focuses on promoting talents and strengths and through this approach help develop positive identities.</a:t>
            </a:r>
            <a:endParaRPr lang="en-US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GB" sz="2000">
                <a:solidFill>
                  <a:srgbClr val="534E4E"/>
                </a:solidFill>
                <a:latin typeface="Arial"/>
                <a:ea typeface="Verdana"/>
                <a:cs typeface="Arial"/>
              </a:rPr>
              <a:t>The model also draws on community power and community involvement in proving a holistic approach to preventing extremist ideologies and indeed violent actions motivated by hate and extremism.</a:t>
            </a:r>
            <a:endParaRPr lang="en-US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GB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GB" sz="2000">
                <a:solidFill>
                  <a:srgbClr val="534E4E"/>
                </a:solidFill>
                <a:ea typeface="+mn-lt"/>
                <a:cs typeface="+mn-lt"/>
              </a:rPr>
              <a:t>The model forms part of RJ4All's wider programme</a:t>
            </a:r>
            <a:r>
              <a:rPr lang="en-GB" sz="1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GB" sz="1400">
                <a:solidFill>
                  <a:srgbClr val="000000"/>
                </a:solidFill>
                <a:ea typeface="+mn-lt"/>
                <a:cs typeface="+mn-lt"/>
                <a:hlinkClick r:id="rId2"/>
              </a:rPr>
              <a:t>"Preventing &amp; Addressing Violent Radicalisation and Extremism".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GB" sz="2000">
              <a:solidFill>
                <a:schemeClr val="bg2">
                  <a:lumMod val="25000"/>
                </a:schemeClr>
              </a:solidFill>
              <a:latin typeface="Calibri"/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US" sz="25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FBA935DB-4E34-55C6-6D0B-B356BEB5542C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blue and yellow lines&#10;&#10;Description automatically generated">
            <a:extLst>
              <a:ext uri="{FF2B5EF4-FFF2-40B4-BE49-F238E27FC236}">
                <a16:creationId xmlns:a16="http://schemas.microsoft.com/office/drawing/2014/main" id="{1D02B185-1751-A9C4-6A8C-13BF229A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B24D886-F71F-B942-5DBD-44B4D3FED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4E174B1-93DC-7E1C-0462-063ABD851D64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51ECE3-9F83-CEF4-1840-30B8BE8E76C0}"/>
              </a:ext>
            </a:extLst>
          </p:cNvPr>
          <p:cNvSpPr>
            <a:spLocks noGrp="1"/>
          </p:cNvSpPr>
          <p:nvPr/>
        </p:nvSpPr>
        <p:spPr>
          <a:xfrm>
            <a:off x="1332057" y="456339"/>
            <a:ext cx="10229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latin typeface="Arial"/>
                <a:ea typeface="Calibri Light"/>
                <a:cs typeface="Calibri Light"/>
              </a:rPr>
              <a:t>RJiNEAR</a:t>
            </a:r>
            <a:r>
              <a:rPr lang="en-US">
                <a:latin typeface="Arial"/>
                <a:ea typeface="Calibri Light"/>
                <a:cs typeface="Calibri Light"/>
              </a:rPr>
              <a:t> Model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6A82E2-8EDC-E813-9F90-2CAF0365F779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25469C-A659-B4BD-5A54-9937F041ECED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11C0A0-9474-EDDA-5654-2E41D9671069}"/>
              </a:ext>
            </a:extLst>
          </p:cNvPr>
          <p:cNvSpPr>
            <a:spLocks noGrp="1"/>
          </p:cNvSpPr>
          <p:nvPr/>
        </p:nvSpPr>
        <p:spPr>
          <a:xfrm>
            <a:off x="1329474" y="1862595"/>
            <a:ext cx="10229194" cy="356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Char char="•"/>
            </a:pPr>
            <a:r>
              <a:rPr lang="en-GB" sz="25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Basic principle: It works on a </a:t>
            </a:r>
            <a:r>
              <a:rPr lang="en-GB" sz="2500" b="1" dirty="0">
                <a:solidFill>
                  <a:srgbClr val="0093BE"/>
                </a:solidFill>
                <a:latin typeface="Arial"/>
                <a:ea typeface="Verdana"/>
                <a:cs typeface="Arial"/>
              </a:rPr>
              <a:t>voluntary basis to support accountability</a:t>
            </a:r>
            <a:r>
              <a:rPr lang="en-GB" sz="25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 and acknowledgement of the harm before moving on</a:t>
            </a:r>
            <a:endParaRPr lang="en-US" dirty="0"/>
          </a:p>
          <a:p>
            <a:pPr algn="just">
              <a:buFont typeface="Arial"/>
              <a:buChar char="•"/>
            </a:pPr>
            <a:r>
              <a:rPr lang="en-GB" sz="2500" dirty="0">
                <a:solidFill>
                  <a:srgbClr val="534E4E"/>
                </a:solidFill>
                <a:latin typeface="Arial"/>
                <a:ea typeface="Verdana"/>
                <a:cs typeface="Arial"/>
              </a:rPr>
              <a:t>It fosters, promotes and works on normal psychological variables and factors (perception, reasoning, emotional states, psycho-social processes, responses) that play a vital role within the complex array of components in progressing towards adopting extremist beliefs and radicalisation of ideology.</a:t>
            </a:r>
            <a:endParaRPr lang="en-US" sz="2500" dirty="0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GB" sz="2000">
              <a:solidFill>
                <a:srgbClr val="534E4E"/>
              </a:solidFill>
              <a:latin typeface="Arial"/>
              <a:ea typeface="Verdana"/>
              <a:cs typeface="Arial"/>
            </a:endParaRPr>
          </a:p>
          <a:p>
            <a:pPr>
              <a:buFont typeface="Arial"/>
              <a:buChar char="•"/>
            </a:pPr>
            <a:endParaRPr lang="en-GB" sz="2000">
              <a:solidFill>
                <a:srgbClr val="534E4E"/>
              </a:solidFill>
              <a:latin typeface="Arial"/>
              <a:ea typeface="Verdana"/>
              <a:cs typeface="Arial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0000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algn="just">
              <a:buFont typeface="Arial"/>
              <a:buChar char="•"/>
            </a:pPr>
            <a:endParaRPr lang="en-GB" sz="2000">
              <a:solidFill>
                <a:schemeClr val="bg2">
                  <a:lumMod val="25000"/>
                </a:schemeClr>
              </a:solidFill>
              <a:ea typeface="Verdana"/>
              <a:cs typeface="Arial"/>
            </a:endParaRPr>
          </a:p>
          <a:p>
            <a:pPr algn="just">
              <a:buFont typeface="Arial"/>
              <a:buChar char="•"/>
            </a:pPr>
            <a:endParaRPr lang="en-US" sz="25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5" name="Google Shape;152;p4">
            <a:extLst>
              <a:ext uri="{FF2B5EF4-FFF2-40B4-BE49-F238E27FC236}">
                <a16:creationId xmlns:a16="http://schemas.microsoft.com/office/drawing/2014/main" id="{7BC0B372-702C-8811-977E-6BF3CFFFB14A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A blue and yellow lines&#10;&#10;Description automatically generated">
            <a:extLst>
              <a:ext uri="{FF2B5EF4-FFF2-40B4-BE49-F238E27FC236}">
                <a16:creationId xmlns:a16="http://schemas.microsoft.com/office/drawing/2014/main" id="{C623A172-6CD3-36B8-E3AC-0C45E45C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9" name="Picture 18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E483722-5BC3-436A-7BFC-F8E64533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75A2170-80C9-CED2-A6B4-0B140E1AB1EB}"/>
              </a:ext>
            </a:extLst>
          </p:cNvPr>
          <p:cNvSpPr/>
          <p:nvPr/>
        </p:nvSpPr>
        <p:spPr>
          <a:xfrm>
            <a:off x="562655" y="716888"/>
            <a:ext cx="713802" cy="730461"/>
          </a:xfrm>
          <a:prstGeom prst="flowChartConnector">
            <a:avLst/>
          </a:prstGeom>
          <a:solidFill>
            <a:srgbClr val="F9C62C"/>
          </a:solidFill>
          <a:ln>
            <a:solidFill>
              <a:srgbClr val="F9C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6C299A-0598-6A52-3F74-5FE7A9AEDE1D}"/>
              </a:ext>
            </a:extLst>
          </p:cNvPr>
          <p:cNvSpPr>
            <a:spLocks noGrp="1"/>
          </p:cNvSpPr>
          <p:nvPr/>
        </p:nvSpPr>
        <p:spPr>
          <a:xfrm>
            <a:off x="1332057" y="456340"/>
            <a:ext cx="8757874" cy="84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/>
                <a:ea typeface="+mj-lt"/>
                <a:cs typeface="+mj-lt"/>
              </a:rPr>
              <a:t>The RJiNEAR Model - Domains for change</a:t>
            </a:r>
            <a:endParaRPr lang="en-US" sz="3200" dirty="0">
              <a:latin typeface="Arial"/>
              <a:cs typeface="Calibri Ligh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B9F34C-401C-D7FD-838A-7A98D0C90CB0}"/>
              </a:ext>
            </a:extLst>
          </p:cNvPr>
          <p:cNvSpPr>
            <a:spLocks noGrp="1"/>
          </p:cNvSpPr>
          <p:nvPr/>
        </p:nvSpPr>
        <p:spPr>
          <a:xfrm>
            <a:off x="1332057" y="1916839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0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92B854-D79D-BD6A-0C65-A1CA5B405C83}"/>
              </a:ext>
            </a:extLst>
          </p:cNvPr>
          <p:cNvSpPr>
            <a:spLocks noGrp="1"/>
          </p:cNvSpPr>
          <p:nvPr/>
        </p:nvSpPr>
        <p:spPr>
          <a:xfrm>
            <a:off x="1277813" y="1714070"/>
            <a:ext cx="10229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  <a:p>
            <a:pPr marL="342900" indent="-342900" algn="just">
              <a:lnSpc>
                <a:spcPct val="100000"/>
              </a:lnSpc>
            </a:pPr>
            <a:endParaRPr lang="en-GB" sz="2000">
              <a:latin typeface="Calibri"/>
              <a:ea typeface="Verdana"/>
              <a:cs typeface="Times New Roman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BE5C91-9373-DDC4-DB12-EFC183E520DF}"/>
              </a:ext>
            </a:extLst>
          </p:cNvPr>
          <p:cNvSpPr>
            <a:spLocks noGrp="1"/>
          </p:cNvSpPr>
          <p:nvPr/>
        </p:nvSpPr>
        <p:spPr>
          <a:xfrm>
            <a:off x="562655" y="1364537"/>
            <a:ext cx="11466786" cy="4006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identity: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self-concept; self-relatedness; self-presentation; self-worth; self-efficacy.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 intelligence &amp; relational competence: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emotional regulation; relating to others; empathy.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Ideological flexibility &amp; social liaison: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perception of choice, options and alternatives; citizenship and diversity; community.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Responding with resilience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Existential ethics and uncertainty: 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tolerance; self-soothing skills; malleability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and well-being: 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linking</a:t>
            </a: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values, emotions and behaviours; internal congruence (self-governing vs. compliance to pressures).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5. </a:t>
            </a:r>
            <a:r>
              <a:rPr lang="en-GB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Restorative justice ethos: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 power-sharing; identifying, forging and restoring social liaison; pain and reconstruction.</a:t>
            </a:r>
            <a:endParaRPr lang="en-GB" sz="20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3" name="Google Shape;152;p4">
            <a:extLst>
              <a:ext uri="{FF2B5EF4-FFF2-40B4-BE49-F238E27FC236}">
                <a16:creationId xmlns:a16="http://schemas.microsoft.com/office/drawing/2014/main" id="{3B1D95E6-16B3-5990-5C6A-40A3FBBCEC15}"/>
              </a:ext>
            </a:extLst>
          </p:cNvPr>
          <p:cNvSpPr/>
          <p:nvPr/>
        </p:nvSpPr>
        <p:spPr>
          <a:xfrm>
            <a:off x="150" y="6252463"/>
            <a:ext cx="12191850" cy="630282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blue and yellow lines&#10;&#10;Description automatically generated">
            <a:extLst>
              <a:ext uri="{FF2B5EF4-FFF2-40B4-BE49-F238E27FC236}">
                <a16:creationId xmlns:a16="http://schemas.microsoft.com/office/drawing/2014/main" id="{0D8EAB5E-4474-8C5A-15B1-2F4A7B7E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8569"/>
            <a:ext cx="12192000" cy="694782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9833C2A-F97C-AA06-DFF7-26801B90C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33" y="129305"/>
            <a:ext cx="1872713" cy="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6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EC2EB1BF0B34DB1B8A59662EEAFFB" ma:contentTypeVersion="15" ma:contentTypeDescription="Create a new document." ma:contentTypeScope="" ma:versionID="400f4789ec5994ba49389870ae0aee7c">
  <xsd:schema xmlns:xsd="http://www.w3.org/2001/XMLSchema" xmlns:xs="http://www.w3.org/2001/XMLSchema" xmlns:p="http://schemas.microsoft.com/office/2006/metadata/properties" xmlns:ns2="c281b260-608a-40fb-b6f8-c57f20a3c403" xmlns:ns3="97b4fa23-3cb5-4a89-93a4-f956e8461602" targetNamespace="http://schemas.microsoft.com/office/2006/metadata/properties" ma:root="true" ma:fieldsID="14d2174953059a6cdb989952d33c5e9b" ns2:_="" ns3:_="">
    <xsd:import namespace="c281b260-608a-40fb-b6f8-c57f20a3c403"/>
    <xsd:import namespace="97b4fa23-3cb5-4a89-93a4-f956e84616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1b260-608a-40fb-b6f8-c57f20a3c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c05403-3f04-4f71-a5e0-48eaaa8482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4fa23-3cb5-4a89-93a4-f956e84616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1c7cbf-27ef-4633-87eb-5735192b46ff}" ma:internalName="TaxCatchAll" ma:showField="CatchAllData" ma:web="97b4fa23-3cb5-4a89-93a4-f956e84616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81b260-608a-40fb-b6f8-c57f20a3c403">
      <Terms xmlns="http://schemas.microsoft.com/office/infopath/2007/PartnerControls"/>
    </lcf76f155ced4ddcb4097134ff3c332f>
    <TaxCatchAll xmlns="97b4fa23-3cb5-4a89-93a4-f956e8461602" xsi:nil="true"/>
    <SharedWithUsers xmlns="97b4fa23-3cb5-4a89-93a4-f956e8461602">
      <UserInfo>
        <DisplayName>Allison Vitalis</DisplayName>
        <AccountId>990</AccountId>
        <AccountType/>
      </UserInfo>
      <UserInfo>
        <DisplayName>Anna Fosse-Galtier</DisplayName>
        <AccountId>18</AccountId>
        <AccountType/>
      </UserInfo>
      <UserInfo>
        <DisplayName>Theo Gavrielides</DisplayName>
        <AccountId>16</AccountId>
        <AccountType/>
      </UserInfo>
      <UserInfo>
        <DisplayName>Sofia  Sideridou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565F0C-E79C-4FB7-BD6E-6783682D94B5}">
  <ds:schemaRefs>
    <ds:schemaRef ds:uri="97b4fa23-3cb5-4a89-93a4-f956e8461602"/>
    <ds:schemaRef ds:uri="c281b260-608a-40fb-b6f8-c57f20a3c4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2C864C-79BC-4FF7-87AE-1534CC4F5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C83D5-C21C-4B23-B9CE-6BCF789FD590}">
  <ds:schemaRefs>
    <ds:schemaRef ds:uri="97b4fa23-3cb5-4a89-93a4-f956e8461602"/>
    <ds:schemaRef ds:uri="c281b260-608a-40fb-b6f8-c57f20a3c40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1128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Theo Gavrielides</cp:lastModifiedBy>
  <cp:revision>66</cp:revision>
  <dcterms:created xsi:type="dcterms:W3CDTF">2024-03-11T10:01:53Z</dcterms:created>
  <dcterms:modified xsi:type="dcterms:W3CDTF">2024-06-26T13:46:17Z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0x010100E1DEC2EB1BF0B34DB1B8A59662EEAFFB</vt:lpwstr>
  </property>
  <property fmtid="{D5CDD505-2E9C-101B-9397-08002B2CF9AE}" pid="3" name="MediaServiceImageTags">
    <vt:lpwstr/>
  </property>
</Properties>
</file>